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font" Target="fonts/RobotoSlab-bold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c4a53d6f8_5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c4a53d6f8_5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c4a53d6f8_5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c4a53d6f8_5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6c4a53d6f8_5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6c4a53d6f8_5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c4a53d6f8_5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c4a53d6f8_5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c4a53d6f8_5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c4a53d6f8_5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c4a53d6f8_5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c4a53d6f8_5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c4a53d6f8_5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c4a53d6f8_5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1" name="Google Shape;61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0" name="Google Shape;80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82" name="Google Shape;82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83" name="Google Shape;83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5" name="Google Shape;8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6" name="Google Shape;86;p14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4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" name="Google Shape;90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1" name="Google Shape;91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5" name="Google Shape;95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" name="Google Shape;97;p1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" name="Google Shape;101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2" name="Google Shape;102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5" name="Google Shape;10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" name="Google Shape;113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4" name="Google Shape;114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" name="Google Shape;116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7" name="Google Shape;1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motor1.com/bugatti/chiron/" TargetMode="External"/><Relationship Id="rId4" Type="http://schemas.openxmlformats.org/officeDocument/2006/relationships/hyperlink" Target="https://www.impactbnd.com/blog/ab-testing-inspiration" TargetMode="External"/><Relationship Id="rId5" Type="http://schemas.openxmlformats.org/officeDocument/2006/relationships/hyperlink" Target="https://www.wired.com/2017/02/review-2017-lamborghini-aventador-s/" TargetMode="External"/><Relationship Id="rId6" Type="http://schemas.openxmlformats.org/officeDocument/2006/relationships/hyperlink" Target="https://www.rd.com/culture/vintage-retro-car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>
            <p:ph type="ctrTitle"/>
          </p:nvPr>
        </p:nvSpPr>
        <p:spPr>
          <a:xfrm>
            <a:off x="1116675" y="2217125"/>
            <a:ext cx="7303500" cy="9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Automobile Data Analysis</a:t>
            </a:r>
            <a:endParaRPr/>
          </a:p>
        </p:txBody>
      </p:sp>
      <p:sp>
        <p:nvSpPr>
          <p:cNvPr id="124" name="Google Shape;124;p17"/>
          <p:cNvSpPr txBox="1"/>
          <p:nvPr>
            <p:ph idx="1" type="subTitle"/>
          </p:nvPr>
        </p:nvSpPr>
        <p:spPr>
          <a:xfrm>
            <a:off x="4949500" y="310687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Brian, Brett, Carter, Malik </a:t>
            </a:r>
            <a:endParaRPr/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701" y="349850"/>
            <a:ext cx="3769598" cy="2120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Explained</a:t>
            </a:r>
            <a:endParaRPr/>
          </a:p>
        </p:txBody>
      </p:sp>
      <p:sp>
        <p:nvSpPr>
          <p:cNvPr id="193" name="Google Shape;193;p2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adjusted R value in our Linear Regression Analysis tells us that the linear regression model accounts for 94% of the variance  within the distribution. 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F statistics of 57% displays that the likelihood of the results </a:t>
            </a: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occurring</a:t>
            </a: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by chance.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Second </a:t>
            </a: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Regression</a:t>
            </a: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Analysis: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Negative </a:t>
            </a: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Coefficient</a:t>
            </a: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Value displays a negative linear  correlation, there is a $891 dollar decrease for every change in the mpg as seen by the Coefficient. The intercept displays to us the mean-value when X is = 0 within the dataset.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326" y="3420000"/>
            <a:ext cx="3225873" cy="6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Works Cited/Images</a:t>
            </a:r>
            <a:endParaRPr/>
          </a:p>
        </p:txBody>
      </p:sp>
      <p:sp>
        <p:nvSpPr>
          <p:cNvPr id="200" name="Google Shape;200;p2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https://www.motor1.com/bugatti/chiron/</a:t>
            </a:r>
            <a:r>
              <a:rPr lang="en-GB"/>
              <a:t> 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https://www.impactbnd.com/blog/ab-testing-inspiration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https://www.wired.com/2017/02/review-2017-lamborghini-aventador-s/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https://www.rd.com/culture/vintage-retro-cars/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RQ and Hypothesis</a:t>
            </a:r>
            <a:endParaRPr/>
          </a:p>
        </p:txBody>
      </p:sp>
      <p:sp>
        <p:nvSpPr>
          <p:cNvPr id="131" name="Google Shape;131;p18"/>
          <p:cNvSpPr txBox="1"/>
          <p:nvPr/>
        </p:nvSpPr>
        <p:spPr>
          <a:xfrm>
            <a:off x="896450" y="1748125"/>
            <a:ext cx="4740000" cy="30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 there a correlation between the city-mpg of a car and the price of the vehicle?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-"/>
            </a:pPr>
            <a:r>
              <a:rPr lang="en-GB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believe that the city-mpg may in fact play a role in affecting price of a vehicle.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-"/>
            </a:pPr>
            <a:r>
              <a:rPr lang="en-GB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(Hypothesis is supported this presentation will show you how.)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8850" y="1772225"/>
            <a:ext cx="3202749" cy="20172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Descriptive Statistics</a:t>
            </a:r>
            <a:endParaRPr/>
          </a:p>
        </p:txBody>
      </p:sp>
      <p:sp>
        <p:nvSpPr>
          <p:cNvPr id="138" name="Google Shape;138;p19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Visual Chart of the Variables within the Dataset</a:t>
            </a:r>
            <a:endParaRPr/>
          </a:p>
        </p:txBody>
      </p:sp>
      <p:sp>
        <p:nvSpPr>
          <p:cNvPr id="139" name="Google Shape;139;p1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Statistical Summary will display the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Mean, Median, Std Dev, and the Quartile ranges for the variables within the dataset, which we are using.</a:t>
            </a:r>
            <a:endParaRPr/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076" y="2125225"/>
            <a:ext cx="4556726" cy="218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7800" y="2899625"/>
            <a:ext cx="2858574" cy="190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Box Plot </a:t>
            </a:r>
            <a:endParaRPr sz="3000"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855475" y="99990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This graph displayed the Q1-Q3 ranges, min and max calculations for the various cars within the dataset. 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These cars were placed hand in hand and compared to their total pricing allocations.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This plot shows there is a varying distribution between all the city-mpg between vehicles. Some distributional splits are larger than others.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0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149" name="Google Shape;1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9850" y="1419875"/>
            <a:ext cx="3742800" cy="2397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Regression</a:t>
            </a:r>
            <a:endParaRPr/>
          </a:p>
        </p:txBody>
      </p:sp>
      <p:sp>
        <p:nvSpPr>
          <p:cNvPr id="155" name="Google Shape;155;p21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Regplot used to visualize a linear relationship as determined through regression.</a:t>
            </a:r>
            <a:endParaRPr sz="1100"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This scatterplot is displaying the negative correlation between the city-mpg and the price of cars.</a:t>
            </a:r>
            <a:endParaRPr sz="1100"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Looking at the line and the pattern of the dots, it is apparent there is a strong yet negative correlation between the two variables.</a:t>
            </a:r>
            <a:endParaRPr/>
          </a:p>
        </p:txBody>
      </p:sp>
      <p:sp>
        <p:nvSpPr>
          <p:cNvPr id="156" name="Google Shape;156;p21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1"/>
          <p:cNvPicPr preferRelativeResize="0"/>
          <p:nvPr/>
        </p:nvPicPr>
        <p:blipFill rotWithShape="1">
          <a:blip r:embed="rId3">
            <a:alphaModFix/>
          </a:blip>
          <a:srcRect b="24769" l="19158" r="43489" t="44314"/>
          <a:stretch/>
        </p:blipFill>
        <p:spPr>
          <a:xfrm>
            <a:off x="4796700" y="1489825"/>
            <a:ext cx="3999899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Joint Plot</a:t>
            </a:r>
            <a:endParaRPr/>
          </a:p>
        </p:txBody>
      </p:sp>
      <p:sp>
        <p:nvSpPr>
          <p:cNvPr id="163" name="Google Shape;163;p22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In the scatter of the plot, it is apparent there is a strong to moderate relationship between the city-mpg and the price variables. </a:t>
            </a:r>
            <a:endParaRPr sz="11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The marginal distributions give a display of the spread of the city mpg in comparison to the price. It is apparent some of the prices would appear higher than one another. There is a skew present to the distribution on the right side.</a:t>
            </a:r>
            <a:endParaRPr sz="1100"/>
          </a:p>
        </p:txBody>
      </p:sp>
      <p:sp>
        <p:nvSpPr>
          <p:cNvPr id="164" name="Google Shape;164;p22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6200" y="1489825"/>
            <a:ext cx="3890651" cy="32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Distribution Plot</a:t>
            </a:r>
            <a:endParaRPr/>
          </a:p>
        </p:txBody>
      </p:sp>
      <p:sp>
        <p:nvSpPr>
          <p:cNvPr id="171" name="Google Shape;171;p23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3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distributional plot is a visual display which detailed the </a:t>
            </a:r>
            <a:r>
              <a:rPr lang="en-GB"/>
              <a:t>overall</a:t>
            </a:r>
            <a:r>
              <a:rPr lang="en-GB"/>
              <a:t> distribution of the variable city-mpg.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As you can observe from the distribution curve </a:t>
            </a:r>
            <a:r>
              <a:rPr lang="en-GB"/>
              <a:t>encompassing</a:t>
            </a:r>
            <a:r>
              <a:rPr lang="en-GB"/>
              <a:t> the marginal distributions the spread is rather normal, with a slight skew on the MPG past 37.</a:t>
            </a:r>
            <a:endParaRPr/>
          </a:p>
        </p:txBody>
      </p:sp>
      <p:pic>
        <p:nvPicPr>
          <p:cNvPr id="173" name="Google Shape;1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75" y="1573325"/>
            <a:ext cx="3941026" cy="2956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T-Test</a:t>
            </a:r>
            <a:endParaRPr/>
          </a:p>
        </p:txBody>
      </p:sp>
      <p:sp>
        <p:nvSpPr>
          <p:cNvPr id="179" name="Google Shape;179;p24"/>
          <p:cNvSpPr txBox="1"/>
          <p:nvPr/>
        </p:nvSpPr>
        <p:spPr>
          <a:xfrm>
            <a:off x="1034900" y="1614450"/>
            <a:ext cx="6892500" cy="25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Question: </a:t>
            </a:r>
            <a:r>
              <a:rPr lang="en-GB"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Is there a </a:t>
            </a:r>
            <a:r>
              <a:rPr lang="en-GB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difference in sales price on average between the two-door car and four-door?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Results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: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Ttest_indResult(statistic=0.9393530103428416,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pvalue=0.3487236532346948)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Our T-test 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examined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the categorical 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variable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num-of-doors (two or four)  and the numerical variable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city-mpg (1,2,3,4…)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Since the P-value is less than .05 the results of the t-test tell us the results are not statistically significant.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0" name="Google Shape;1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4375" y="123625"/>
            <a:ext cx="2597350" cy="162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Regression Analysis</a:t>
            </a:r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593250"/>
            <a:ext cx="8319377" cy="302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